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60" r:id="rId4"/>
    <p:sldId id="258" r:id="rId5"/>
    <p:sldId id="263" r:id="rId6"/>
    <p:sldId id="259" r:id="rId7"/>
    <p:sldId id="261" r:id="rId8"/>
    <p:sldId id="262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gif>
</file>

<file path=ppt/media/image2.png>
</file>

<file path=ppt/media/image3.gif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80112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4379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0524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10923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5792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647127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90638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47354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233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7660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9883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0696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1024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7309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6752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35005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6064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308C1-6763-462E-9923-1E127B51797C}" type="datetimeFigureOut">
              <a:rPr lang="pt-BR" smtClean="0"/>
              <a:t>28/01/2025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5181B3-34A8-44E0-A6A9-5F4F3353F0F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36324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9D559-0C7B-6135-C1DA-72FEEE85A0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Técnico de Eletrônica	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E7C5E0-C5E5-23EA-0111-31A5840E99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Prof. Luis Fernando </a:t>
            </a:r>
          </a:p>
          <a:p>
            <a:r>
              <a:rPr lang="pt-BR" dirty="0"/>
              <a:t>Senai 5.13 - </a:t>
            </a:r>
            <a:r>
              <a:rPr lang="pt-BR" dirty="0" err="1"/>
              <a:t>jaguariúna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14810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38B272-CBE5-2488-4DFD-14279BFD07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/>
              <a:t>Quarta Geração (1980-2000)</a:t>
            </a:r>
          </a:p>
          <a:p>
            <a:r>
              <a:rPr lang="pt-BR" dirty="0"/>
              <a:t>Popularização dos computadores pessoais (PCs).</a:t>
            </a:r>
          </a:p>
          <a:p>
            <a:r>
              <a:rPr lang="pt-BR" dirty="0"/>
              <a:t>Surgimento de interfaces gráficas (GUI).</a:t>
            </a:r>
          </a:p>
          <a:p>
            <a:r>
              <a:rPr lang="pt-BR" dirty="0"/>
              <a:t>Sistemas como MS-DOS, Windows, Mac OS, e distribuições de Linux.</a:t>
            </a:r>
          </a:p>
          <a:p>
            <a:r>
              <a:rPr lang="pt-BR" dirty="0"/>
              <a:t>Integração de redes e internet.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687BD2C6-10B7-7542-9535-37B70FF53F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História e Evolução dos Sistemas Operacionais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2651919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DBACEE-3BAB-B9B3-0092-62FC7420D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MS-DOS, Windows, Mac OS, e distribuições de Linux</a:t>
            </a:r>
          </a:p>
        </p:txBody>
      </p:sp>
      <p:pic>
        <p:nvPicPr>
          <p:cNvPr id="6146" name="Picture 2" descr="Microsoft made DOS 4.0 open-source...with issues | PCWorld">
            <a:extLst>
              <a:ext uri="{FF2B5EF4-FFF2-40B4-BE49-F238E27FC236}">
                <a16:creationId xmlns:a16="http://schemas.microsoft.com/office/drawing/2014/main" id="{CE3EEE7E-86CC-108C-E4DE-337AC435B1D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688" y="4275160"/>
            <a:ext cx="3914590" cy="2201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Mac OS Hard Drive Data Recovery London | Mac Data Retrieval">
            <a:extLst>
              <a:ext uri="{FF2B5EF4-FFF2-40B4-BE49-F238E27FC236}">
                <a16:creationId xmlns:a16="http://schemas.microsoft.com/office/drawing/2014/main" id="{0B04C388-888F-8256-8D37-C90511B8D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2129" y="1633063"/>
            <a:ext cx="2814122" cy="2201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 descr="Operating systems are a huge pile of technical debt | Sysdig">
            <a:extLst>
              <a:ext uri="{FF2B5EF4-FFF2-40B4-BE49-F238E27FC236}">
                <a16:creationId xmlns:a16="http://schemas.microsoft.com/office/drawing/2014/main" id="{A414AE0C-0F8D-F9C0-1813-7AB5C4BAF1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992" y="4275160"/>
            <a:ext cx="3298777" cy="2474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 descr="35 anos de evolução: conheça a história do Windows - Olhar Digital">
            <a:extLst>
              <a:ext uri="{FF2B5EF4-FFF2-40B4-BE49-F238E27FC236}">
                <a16:creationId xmlns:a16="http://schemas.microsoft.com/office/drawing/2014/main" id="{185AB6A6-A60B-BDF3-537D-A0EEBCCD8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4015" y="1653075"/>
            <a:ext cx="3431285" cy="2181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92807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8BE12F6-F228-1EB1-611F-1282BD9E0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/>
              <a:t>Quinta Geração (2000 - Presente)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Foco em mobilidade, nuvem e sistemas distribuídos.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Sistemas operacionais em dispositivos móveis: </a:t>
            </a:r>
            <a:r>
              <a:rPr lang="pt-BR" b="1" dirty="0"/>
              <a:t>Android</a:t>
            </a:r>
            <a:r>
              <a:rPr lang="pt-BR" dirty="0"/>
              <a:t>, </a:t>
            </a:r>
            <a:r>
              <a:rPr lang="pt-BR" b="1" dirty="0"/>
              <a:t>iOS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Expansão de tecnologias como virtualização e computação em nuvem.</a:t>
            </a:r>
          </a:p>
          <a:p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0797AEBE-08BA-251D-EBA4-23C12F73D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História e Evolução dos Sistemas Operacionais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1029806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5AE4CC-8A43-A4A7-292E-E0A7CFDE3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Android e </a:t>
            </a:r>
            <a:r>
              <a:rPr lang="pt-BR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Ios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170" name="Picture 2" descr="Wisconsin Lawyer: Technology iOS vs. Android: Does It Still Matter?:">
            <a:extLst>
              <a:ext uri="{FF2B5EF4-FFF2-40B4-BE49-F238E27FC236}">
                <a16:creationId xmlns:a16="http://schemas.microsoft.com/office/drawing/2014/main" id="{84C29A77-4142-838F-0D7D-ACF40730E5F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2861" y="2097088"/>
            <a:ext cx="6803101" cy="37107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4632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54AF07-D82F-AD9D-1DB0-0FAB1A448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operacionais</a:t>
            </a:r>
          </a:p>
        </p:txBody>
      </p:sp>
      <p:pic>
        <p:nvPicPr>
          <p:cNvPr id="4" name="Picture 4" descr="Sistema operativo – Wikipédia, a enciclopédia livre">
            <a:extLst>
              <a:ext uri="{FF2B5EF4-FFF2-40B4-BE49-F238E27FC236}">
                <a16:creationId xmlns:a16="http://schemas.microsoft.com/office/drawing/2014/main" id="{851ECFD6-92B1-F46A-6129-380141DB4C5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937" y="1872076"/>
            <a:ext cx="2950949" cy="4367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2523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3E4FDB-F7ED-A6BF-3D69-AA87D22CB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operacionais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7B2D9A7-8025-195C-860B-5FB5E338C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b="1" dirty="0"/>
              <a:t>Interface de terminal</a:t>
            </a:r>
          </a:p>
          <a:p>
            <a:r>
              <a:rPr lang="pt-BR" sz="2400" dirty="0"/>
              <a:t>Também chamada de interface de linha de comando ou "CLI" (Command </a:t>
            </a:r>
            <a:r>
              <a:rPr lang="pt-BR" sz="2400" dirty="0" err="1"/>
              <a:t>Line</a:t>
            </a:r>
            <a:r>
              <a:rPr lang="pt-BR" sz="2400" dirty="0"/>
              <a:t> Interface) funciona exclusivamente com o teclado. Os comandos são digitados a partir de um prompt e são interpretados por um interpretador de comandos, conhecidos também por </a:t>
            </a:r>
            <a:r>
              <a:rPr lang="pt-BR" sz="2400" dirty="0" err="1"/>
              <a:t>shells</a:t>
            </a:r>
            <a:r>
              <a:rPr lang="pt-BR" sz="2400" dirty="0"/>
              <a:t>, bastante comuns em sistemas padrão POSIX. Um exemplo de interpretador de comandos seria o </a:t>
            </a:r>
            <a:r>
              <a:rPr lang="pt-BR" sz="2400" dirty="0" err="1"/>
              <a:t>Bash</a:t>
            </a:r>
            <a:r>
              <a:rPr lang="pt-BR" sz="2400" b="1" dirty="0"/>
              <a:t>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33011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6A64E6-764F-B688-0FDB-0FC0481E8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EE7F4D-A7DA-5590-A1D9-8EC220562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42040864-9680-971E-0695-5C6FB95196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822" y="1523396"/>
            <a:ext cx="8755177" cy="4267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8756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18CCD65-734C-CE50-2DEA-4E0E34C837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t-BR" sz="2800" b="1" dirty="0">
                <a:solidFill>
                  <a:schemeClr val="tx1"/>
                </a:solidFill>
              </a:rPr>
              <a:t>Interface textual</a:t>
            </a:r>
          </a:p>
          <a:p>
            <a:r>
              <a:rPr lang="pt-BR" sz="2400" dirty="0">
                <a:solidFill>
                  <a:schemeClr val="tx1"/>
                </a:solidFill>
              </a:rPr>
              <a:t>Assim como a interface de terminal, a interface textual também é baseada em texto, porém também tem à disposição um ambiente de trabalho composto por menus, janelas e botões. Esse tipo de interface tinha um uso difundido em aplicações baseadas no MS-DOS, que, inclusive, nas versões mais recentes contava com um gerenciador de programas e arquivos baseados nesse tipo de interface (o DOS Shell). Atualmente essa interface é muito rara, praticamente restrita a sistemas implementados na década de 1980 e início da década de 1990</a:t>
            </a:r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DA0072E1-4A97-1FCF-7A63-B10D999D9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operacionais</a:t>
            </a:r>
          </a:p>
        </p:txBody>
      </p:sp>
    </p:spTree>
    <p:extLst>
      <p:ext uri="{BB962C8B-B14F-4D97-AF65-F5344CB8AC3E}">
        <p14:creationId xmlns:p14="http://schemas.microsoft.com/office/powerpoint/2010/main" val="38447877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FDF9D8-A4BC-BC72-D026-BDB842918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4" descr="Componentes básicos do computador - ppt carregar">
            <a:extLst>
              <a:ext uri="{FF2B5EF4-FFF2-40B4-BE49-F238E27FC236}">
                <a16:creationId xmlns:a16="http://schemas.microsoft.com/office/drawing/2014/main" id="{15514A74-D9A3-00E5-3917-44A94E03F1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4778" y="618518"/>
            <a:ext cx="7459267" cy="5594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3813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6578E65-DDE4-DC43-4BF7-87768D8F2F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760561"/>
            <a:ext cx="9905999" cy="4030640"/>
          </a:xfrm>
        </p:spPr>
        <p:txBody>
          <a:bodyPr>
            <a:normAutofit fontScale="85000" lnSpcReduction="20000"/>
          </a:bodyPr>
          <a:lstStyle/>
          <a:p>
            <a:r>
              <a:rPr lang="pt-BR" sz="2400" b="1" dirty="0"/>
              <a:t>Interface gráfica</a:t>
            </a:r>
          </a:p>
          <a:p>
            <a:r>
              <a:rPr lang="pt-BR" sz="2400" dirty="0"/>
              <a:t>Nesse tipo de interface, também chamada GUI (Graphic </a:t>
            </a:r>
            <a:r>
              <a:rPr lang="pt-BR" sz="2400" dirty="0" err="1"/>
              <a:t>User</a:t>
            </a:r>
            <a:r>
              <a:rPr lang="pt-BR" sz="2400" dirty="0"/>
              <a:t> Interface) além de menus, janelas e botões também existem figuras, tanto vetoriais quanto fotografias. A interface gráfica permite atuar com algumas aplicações que seriam impossíveis através da linha de comando puramente, como edição de imagem e vídeo. Acrescentar facilidade de uso e agilidade é o objetivo da interface gráfica, tendo a desvantagem de consumir muito mais memória que interfaces de linha de comando. Ao contrário das interfaces textuais e de terminal, as interfaces gráficas dependem de um servidor gráfico para funcionar e se comunicar com o sistema, e no caso dos sistemas para desktops e laptops, inclui um gerenciador de janelas em muitos casos, para que seja possível usar mais de um aplicativo na mesma tela. Em sistemas padrão POSIX é comum existir mais de um ambiente gráfico para o mesmo sistema, podendo ser escolhido a critério do usuário.</a:t>
            </a:r>
            <a:endParaRPr lang="pt-BR" sz="2400" b="1" dirty="0"/>
          </a:p>
          <a:p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9F842C7D-EF80-FA1A-80C8-FCA92AB15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operacionais</a:t>
            </a:r>
          </a:p>
        </p:txBody>
      </p:sp>
    </p:spTree>
    <p:extLst>
      <p:ext uri="{BB962C8B-B14F-4D97-AF65-F5344CB8AC3E}">
        <p14:creationId xmlns:p14="http://schemas.microsoft.com/office/powerpoint/2010/main" val="3960926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13D3A6-BE7F-7023-2EF3-9ABFF8819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 que é um Sistema Operacional (SO)?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3F7EC69-30BF-A393-5C34-64ED8B27F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Um </a:t>
            </a:r>
            <a:r>
              <a:rPr lang="pt-BR" b="1" dirty="0"/>
              <a:t>Sistema Operacional</a:t>
            </a:r>
            <a:r>
              <a:rPr lang="pt-BR" dirty="0"/>
              <a:t> é o software principal que gerencia o hardware e os recursos do computador, além de fornecer serviços para os programas de aplicação. Ele atua como intermediário entre os usuários e o hardware, permitindo a execução de tarefas de forma eficiente e segura.</a:t>
            </a:r>
          </a:p>
        </p:txBody>
      </p:sp>
    </p:spTree>
    <p:extLst>
      <p:ext uri="{BB962C8B-B14F-4D97-AF65-F5344CB8AC3E}">
        <p14:creationId xmlns:p14="http://schemas.microsoft.com/office/powerpoint/2010/main" val="15798475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F78293-1B93-824A-EFA0-B6EAEC4B3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6" descr="Quais são as principais diferenças entre Windows e Linux? - Hardware.com.br">
            <a:extLst>
              <a:ext uri="{FF2B5EF4-FFF2-40B4-BE49-F238E27FC236}">
                <a16:creationId xmlns:a16="http://schemas.microsoft.com/office/drawing/2014/main" id="{1AA89875-8AC4-9944-CCFD-EE781E72164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8661" y="1052015"/>
            <a:ext cx="8451501" cy="4753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01973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E71655-C6EB-56D1-CB41-92CD509DC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operacionais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91DDF29-A4A0-BF7C-92A3-3704DF6009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b="1" dirty="0"/>
              <a:t>Componentes Técnicos de um Sistema Operacional</a:t>
            </a:r>
          </a:p>
          <a:p>
            <a:r>
              <a:rPr lang="pt-BR" b="1" dirty="0"/>
              <a:t>3.1. Núcleo (Kernel)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O kernel é o coração do SO.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Gerencia o hardware, memória, processos, e recursos do sistema.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Tipos de kernel: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1" dirty="0"/>
              <a:t>Monolítico:</a:t>
            </a:r>
            <a:r>
              <a:rPr lang="pt-BR" dirty="0"/>
              <a:t> todos os serviços estão integrados (ex.: Linux).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b="1" dirty="0" err="1"/>
              <a:t>Microkernel</a:t>
            </a:r>
            <a:r>
              <a:rPr lang="pt-BR" b="1" dirty="0"/>
              <a:t>:</a:t>
            </a:r>
            <a:r>
              <a:rPr lang="pt-BR" dirty="0"/>
              <a:t> funções principais são separadas (ex.: </a:t>
            </a:r>
            <a:r>
              <a:rPr lang="pt-BR" dirty="0" err="1"/>
              <a:t>Minix</a:t>
            </a:r>
            <a:r>
              <a:rPr lang="pt-BR" dirty="0"/>
              <a:t>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850084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C9469EA-335F-5B08-D5DE-84F27B638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/>
              <a:t>Gerenciamento de Processos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Gerencia a execução de programas.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Responsável pela criação, agendamento e finalização de processos.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Técnicas de escalonamento para garantir que o CPU seja usado de forma eficiente.</a:t>
            </a:r>
          </a:p>
          <a:p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06EA31EF-DEE5-5BC2-1DD5-FE5F5D8A9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operacionais</a:t>
            </a:r>
          </a:p>
        </p:txBody>
      </p:sp>
    </p:spTree>
    <p:extLst>
      <p:ext uri="{BB962C8B-B14F-4D97-AF65-F5344CB8AC3E}">
        <p14:creationId xmlns:p14="http://schemas.microsoft.com/office/powerpoint/2010/main" val="1748671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D323CC6-CF43-EB51-9A7D-E3B385421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/>
              <a:t>Gerenciamento de Memória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Garante que programas tenham memória suficiente para funcionar.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Utiliza técnicas como </a:t>
            </a:r>
            <a:r>
              <a:rPr lang="pt-BR" b="1" dirty="0"/>
              <a:t>memória virtual</a:t>
            </a:r>
            <a:r>
              <a:rPr lang="pt-BR" dirty="0"/>
              <a:t>, </a:t>
            </a:r>
            <a:r>
              <a:rPr lang="pt-BR" b="1" dirty="0"/>
              <a:t>paginação</a:t>
            </a:r>
            <a:r>
              <a:rPr lang="pt-BR" dirty="0"/>
              <a:t> e </a:t>
            </a:r>
            <a:r>
              <a:rPr lang="pt-BR" b="1" dirty="0"/>
              <a:t>segmentação</a:t>
            </a:r>
            <a:r>
              <a:rPr lang="pt-BR" dirty="0"/>
              <a:t>.</a:t>
            </a:r>
          </a:p>
          <a:p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1C63970A-DD60-FEA0-580E-081360760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operacionais</a:t>
            </a:r>
          </a:p>
        </p:txBody>
      </p:sp>
    </p:spTree>
    <p:extLst>
      <p:ext uri="{BB962C8B-B14F-4D97-AF65-F5344CB8AC3E}">
        <p14:creationId xmlns:p14="http://schemas.microsoft.com/office/powerpoint/2010/main" val="15387279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75931B9-ADD4-DED6-9F43-4158D98BC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/>
              <a:t>Sistemas de Arquivos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Define como os dados são armazenados, organizados e acessados no disco.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Exemplos de sistemas de arquivos: NTFS, FAT32, ext4.</a:t>
            </a:r>
          </a:p>
          <a:p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43B31C8D-90B4-9446-EB32-D17BB04D1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operacionais</a:t>
            </a:r>
          </a:p>
        </p:txBody>
      </p:sp>
    </p:spTree>
    <p:extLst>
      <p:ext uri="{BB962C8B-B14F-4D97-AF65-F5344CB8AC3E}">
        <p14:creationId xmlns:p14="http://schemas.microsoft.com/office/powerpoint/2010/main" val="375309240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B538FD-E4DD-6F4B-3A23-5D27E1470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Sistemas operacionais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24CAC354-38ED-E1E1-3C2E-71E6CB211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/>
          <a:lstStyle/>
          <a:p>
            <a:pPr marL="0" indent="0">
              <a:buNone/>
            </a:pPr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Dispositivos de Entrada e Saída</a:t>
            </a:r>
          </a:p>
          <a:p>
            <a:r>
              <a:rPr lang="pt-BR" dirty="0"/>
              <a:t>Controla e coordena dispositivos como teclado, mouse, impressoras, e monitores.</a:t>
            </a:r>
          </a:p>
          <a:p>
            <a:r>
              <a:rPr lang="pt-BR" dirty="0"/>
              <a:t>Drivers de dispositivos são usados para comunicação com o hardware.</a:t>
            </a:r>
          </a:p>
        </p:txBody>
      </p:sp>
    </p:spTree>
    <p:extLst>
      <p:ext uri="{BB962C8B-B14F-4D97-AF65-F5344CB8AC3E}">
        <p14:creationId xmlns:p14="http://schemas.microsoft.com/office/powerpoint/2010/main" val="23675318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5E2048-9D12-8AD8-2B63-05E63E1CC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Classificações de Sistemas Operacionais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5578EE-B1A4-0CA8-671D-0C1598FBD4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sz="2800" b="1" dirty="0"/>
              <a:t>Sistemas Monotarefa e Multitarefa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Monotarefa:</a:t>
            </a:r>
            <a:r>
              <a:rPr lang="pt-BR" dirty="0"/>
              <a:t> apenas um programa pode ser executado de cada vez (ex.: MS-DOS).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Multitarefa:</a:t>
            </a:r>
            <a:r>
              <a:rPr lang="pt-BR" dirty="0"/>
              <a:t> suporta vários programas simultaneamente (ex.: Windows, Linux).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96743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5E151A-47F1-A175-AB52-E02A20BDF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sz="2800" b="1" dirty="0"/>
              <a:t>Sistemas Monousuário e Multiusuário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Monousuário:</a:t>
            </a:r>
            <a:r>
              <a:rPr lang="pt-BR" dirty="0"/>
              <a:t> um único usuário pode operar (ex.: alguns sistemas de PCs antigos).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Multiusuário:</a:t>
            </a:r>
            <a:r>
              <a:rPr lang="pt-BR" dirty="0"/>
              <a:t> permite que vários usuários usem o sistema simultaneamente (ex.: UNIX).</a:t>
            </a:r>
          </a:p>
          <a:p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229B8E10-3886-DEF4-672E-BA64907DE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Classificações de Sistemas Operacionais</a:t>
            </a:r>
          </a:p>
        </p:txBody>
      </p:sp>
    </p:spTree>
    <p:extLst>
      <p:ext uri="{BB962C8B-B14F-4D97-AF65-F5344CB8AC3E}">
        <p14:creationId xmlns:p14="http://schemas.microsoft.com/office/powerpoint/2010/main" val="4350794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5EBE65-B10A-F0E0-839D-E717F227C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Avanços Tecnológicos em Sistemas Operacionais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552C83-B73E-FA5D-1E91-49851495D0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Virtualização:</a:t>
            </a:r>
            <a:r>
              <a:rPr lang="pt-BR" dirty="0"/>
              <a:t> permite rodar múltiplos </a:t>
            </a:r>
            <a:r>
              <a:rPr lang="pt-BR" dirty="0" err="1"/>
              <a:t>SOs</a:t>
            </a:r>
            <a:r>
              <a:rPr lang="pt-BR" dirty="0"/>
              <a:t> em uma máquina física.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Computação em Nuvem:</a:t>
            </a:r>
            <a:r>
              <a:rPr lang="pt-BR" dirty="0"/>
              <a:t> </a:t>
            </a:r>
            <a:r>
              <a:rPr lang="pt-BR" dirty="0" err="1"/>
              <a:t>SOs</a:t>
            </a:r>
            <a:r>
              <a:rPr lang="pt-BR" dirty="0"/>
              <a:t> otimizados para gerenciar recursos em nuvem.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Segurança:</a:t>
            </a:r>
            <a:r>
              <a:rPr lang="pt-BR" dirty="0"/>
              <a:t> uso de </a:t>
            </a:r>
            <a:r>
              <a:rPr lang="pt-BR" dirty="0" err="1"/>
              <a:t>sandboxing</a:t>
            </a:r>
            <a:r>
              <a:rPr lang="pt-BR" dirty="0"/>
              <a:t>, firewalls e criptografia integrada.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IA e Automação:</a:t>
            </a:r>
            <a:r>
              <a:rPr lang="pt-BR" dirty="0"/>
              <a:t> otimização de recursos por inteligência artificial.</a:t>
            </a:r>
          </a:p>
          <a:p>
            <a:endParaRPr lang="pt-BR" dirty="0"/>
          </a:p>
        </p:txBody>
      </p:sp>
      <p:pic>
        <p:nvPicPr>
          <p:cNvPr id="10242" name="Picture 2" descr="730.100+ Cyber Security fotos de stock, imagens e fotos royalty-free -  iStock">
            <a:extLst>
              <a:ext uri="{FF2B5EF4-FFF2-40B4-BE49-F238E27FC236}">
                <a16:creationId xmlns:a16="http://schemas.microsoft.com/office/drawing/2014/main" id="{9B9B63C4-A466-61D1-BFB5-8D8541787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8686" y="4475653"/>
            <a:ext cx="3974627" cy="2136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61179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4D6BBC-9913-91F9-DFB0-26BF1A7DD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Exemplos de Sistemas Operacionais Populares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126BBA-3211-F5B0-F4CC-86143A880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pt-BR" b="1" dirty="0"/>
              <a:t>Windows:</a:t>
            </a:r>
            <a:r>
              <a:rPr lang="pt-BR" dirty="0"/>
              <a:t> usado amplamente em PCs pessoais e empresas.</a:t>
            </a:r>
          </a:p>
          <a:p>
            <a:pPr>
              <a:buFont typeface="+mj-lt"/>
              <a:buAutoNum type="arabicPeriod"/>
            </a:pPr>
            <a:r>
              <a:rPr lang="pt-BR" b="1" dirty="0"/>
              <a:t>Mac OS:</a:t>
            </a:r>
            <a:r>
              <a:rPr lang="pt-BR" dirty="0"/>
              <a:t> sistema exclusivo da Apple, com foco em design e performance.</a:t>
            </a:r>
          </a:p>
          <a:p>
            <a:pPr>
              <a:buFont typeface="+mj-lt"/>
              <a:buAutoNum type="arabicPeriod"/>
            </a:pPr>
            <a:r>
              <a:rPr lang="pt-BR" b="1" dirty="0"/>
              <a:t>Linux:</a:t>
            </a:r>
            <a:r>
              <a:rPr lang="pt-BR" dirty="0"/>
              <a:t> código aberto e usado em servidores e dispositivos IoT.</a:t>
            </a:r>
          </a:p>
          <a:p>
            <a:pPr>
              <a:buFont typeface="+mj-lt"/>
              <a:buAutoNum type="arabicPeriod"/>
            </a:pPr>
            <a:r>
              <a:rPr lang="pt-BR" b="1" dirty="0"/>
              <a:t>Android:</a:t>
            </a:r>
            <a:r>
              <a:rPr lang="pt-BR" dirty="0"/>
              <a:t> líder no mercado de dispositivos móveis.</a:t>
            </a:r>
          </a:p>
          <a:p>
            <a:pPr>
              <a:buFont typeface="+mj-lt"/>
              <a:buAutoNum type="arabicPeriod"/>
            </a:pPr>
            <a:r>
              <a:rPr lang="pt-BR" b="1" dirty="0"/>
              <a:t>iOS:</a:t>
            </a:r>
            <a:r>
              <a:rPr lang="pt-BR" dirty="0"/>
              <a:t> sistema operacional para dispositivos Apple.</a:t>
            </a:r>
          </a:p>
        </p:txBody>
      </p:sp>
    </p:spTree>
    <p:extLst>
      <p:ext uri="{BB962C8B-B14F-4D97-AF65-F5344CB8AC3E}">
        <p14:creationId xmlns:p14="http://schemas.microsoft.com/office/powerpoint/2010/main" val="2801821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á-Tim-Bum: Senta que lá vem a História - Versão 1 on Make a GIF">
            <a:extLst>
              <a:ext uri="{FF2B5EF4-FFF2-40B4-BE49-F238E27FC236}">
                <a16:creationId xmlns:a16="http://schemas.microsoft.com/office/drawing/2014/main" id="{5C3FE8D6-128D-7354-BF28-50986EA885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3026" y="960461"/>
            <a:ext cx="6582770" cy="4937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6059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441714-5D1D-280B-3429-8980F475FE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Dúvidas?</a:t>
            </a:r>
          </a:p>
        </p:txBody>
      </p:sp>
      <p:pic>
        <p:nvPicPr>
          <p:cNvPr id="1026" name="Picture 2" descr="nf-ecommerce-duvida - Capital Social Contabilidade e Gestão">
            <a:extLst>
              <a:ext uri="{FF2B5EF4-FFF2-40B4-BE49-F238E27FC236}">
                <a16:creationId xmlns:a16="http://schemas.microsoft.com/office/drawing/2014/main" id="{94616539-970C-78D7-D26E-115FC5418F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2992" y="1771650"/>
            <a:ext cx="5726015" cy="4467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5398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613FE6-3502-8491-B09A-2114E8EDE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História e Evolução dos Sistemas Operacionais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9E01A6-9D6A-ACA4-E283-D72C10A7D9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374710"/>
            <a:ext cx="9905999" cy="3416491"/>
          </a:xfrm>
        </p:spPr>
        <p:txBody>
          <a:bodyPr/>
          <a:lstStyle/>
          <a:p>
            <a:r>
              <a:rPr lang="pt-BR" b="1" dirty="0"/>
              <a:t>Primeira Geração (1940-1950)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Computadores eram operados manualmente usando cartões perfurados e switches.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Não havia sistemas operacionais, e todas as operações eram realizadas diretamente no hardware.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723512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670788-8A85-81AB-40A5-44EBC7A1B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Discos perfurados</a:t>
            </a:r>
          </a:p>
        </p:txBody>
      </p:sp>
      <p:pic>
        <p:nvPicPr>
          <p:cNvPr id="3074" name="Picture 2" descr="Cartão perfurado - Wikiwand">
            <a:extLst>
              <a:ext uri="{FF2B5EF4-FFF2-40B4-BE49-F238E27FC236}">
                <a16:creationId xmlns:a16="http://schemas.microsoft.com/office/drawing/2014/main" id="{2A8F9849-86A7-1353-FBD6-3BB3ED95967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6413" y="2686844"/>
            <a:ext cx="6096000" cy="266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7175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AFBD18-9F60-3ED0-855E-087709909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História e Evolução dos Sistemas Operacionais</a:t>
            </a:r>
            <a:endParaRPr lang="pt-BR" sz="32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9339F24-0870-3B44-0CB6-E99393157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/>
              <a:t>Segunda Geração (1950-1960)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Introdução dos </a:t>
            </a:r>
            <a:r>
              <a:rPr lang="pt-BR" b="1" dirty="0"/>
              <a:t>sistemas batch</a:t>
            </a:r>
            <a:r>
              <a:rPr lang="pt-BR" dirty="0"/>
              <a:t>: conjuntos de tarefas eram reunidos e executados em sequência.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Exemplos: IBM 7094.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Não havia interação direta do usuário com o computador.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0220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759CF5-9A66-EEC4-49BB-E0F9CCB7B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IBM 7094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393BEEC-A56D-C387-0C3D-A468839D8C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7638" y="1878724"/>
            <a:ext cx="6053547" cy="454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7283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2A18E0-59F9-B6F8-2F01-5142B29DE3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989388"/>
          </a:xfrm>
        </p:spPr>
        <p:txBody>
          <a:bodyPr/>
          <a:lstStyle/>
          <a:p>
            <a:pPr marL="0" indent="0">
              <a:buNone/>
            </a:pPr>
            <a:r>
              <a:rPr lang="pt-BR" sz="2800" b="1" dirty="0"/>
              <a:t>Terceira Geração (1960-1970)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Surgimento de sistemas </a:t>
            </a:r>
            <a:r>
              <a:rPr lang="pt-BR" b="1" dirty="0"/>
              <a:t>multitarefa</a:t>
            </a:r>
            <a:r>
              <a:rPr lang="pt-BR" dirty="0"/>
              <a:t> e </a:t>
            </a:r>
            <a:r>
              <a:rPr lang="pt-BR" b="1" dirty="0"/>
              <a:t>time-sharing</a:t>
            </a:r>
            <a:r>
              <a:rPr lang="pt-BR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Multitarefa:</a:t>
            </a:r>
            <a:r>
              <a:rPr lang="pt-BR" dirty="0"/>
              <a:t> vários programas podiam ser executados simultaneamente.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1" dirty="0"/>
              <a:t>Time-sharing:</a:t>
            </a:r>
            <a:r>
              <a:rPr lang="pt-BR" dirty="0"/>
              <a:t> múltiplos usuários interagiam com o computador usando terminais.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dirty="0"/>
              <a:t>Exemplos: </a:t>
            </a:r>
            <a:r>
              <a:rPr lang="pt-BR" b="1" dirty="0"/>
              <a:t>UNIX</a:t>
            </a:r>
            <a:r>
              <a:rPr lang="pt-BR" dirty="0"/>
              <a:t> (1969) e IBM System/360.</a:t>
            </a:r>
          </a:p>
          <a:p>
            <a:endParaRPr lang="pt-BR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12917B46-1C29-5E8C-DF46-A915E447E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9125"/>
            <a:ext cx="9906000" cy="1477963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História e Evolução dos Sistemas Operacionais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753385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2505DA-31AD-057C-2CBC-7931AA6CA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UNIX e IBM System/360</a:t>
            </a:r>
          </a:p>
        </p:txBody>
      </p:sp>
      <p:pic>
        <p:nvPicPr>
          <p:cNvPr id="4098" name="Picture 2" descr="Origins and History of Unix, 1969-1995">
            <a:extLst>
              <a:ext uri="{FF2B5EF4-FFF2-40B4-BE49-F238E27FC236}">
                <a16:creationId xmlns:a16="http://schemas.microsoft.com/office/drawing/2014/main" id="{C14A015D-0275-B484-C07A-E86C26588FC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467852"/>
            <a:ext cx="4422820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>
            <a:extLst>
              <a:ext uri="{FF2B5EF4-FFF2-40B4-BE49-F238E27FC236}">
                <a16:creationId xmlns:a16="http://schemas.microsoft.com/office/drawing/2014/main" id="{F62671C0-1C98-9CB1-CDD3-9B9569DEF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5179" y="2467852"/>
            <a:ext cx="4722283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281298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36</TotalTime>
  <Words>1016</Words>
  <Application>Microsoft Office PowerPoint</Application>
  <PresentationFormat>Widescreen</PresentationFormat>
  <Paragraphs>91</Paragraphs>
  <Slides>30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30</vt:i4>
      </vt:variant>
    </vt:vector>
  </HeadingPairs>
  <TitlesOfParts>
    <vt:vector size="33" baseType="lpstr">
      <vt:lpstr>Arial</vt:lpstr>
      <vt:lpstr>Tw Cen MT</vt:lpstr>
      <vt:lpstr>Circuito</vt:lpstr>
      <vt:lpstr>Técnico de Eletrônica </vt:lpstr>
      <vt:lpstr>O que é um Sistema Operacional (SO)?</vt:lpstr>
      <vt:lpstr>Apresentação do PowerPoint</vt:lpstr>
      <vt:lpstr>História e Evolução dos Sistemas Operacionais</vt:lpstr>
      <vt:lpstr>Discos perfurados</vt:lpstr>
      <vt:lpstr>História e Evolução dos Sistemas Operacionais</vt:lpstr>
      <vt:lpstr>IBM 7094</vt:lpstr>
      <vt:lpstr>História e Evolução dos Sistemas Operacionais</vt:lpstr>
      <vt:lpstr>UNIX e IBM System/360</vt:lpstr>
      <vt:lpstr>História e Evolução dos Sistemas Operacionais</vt:lpstr>
      <vt:lpstr>MS-DOS, Windows, Mac OS, e distribuições de Linux</vt:lpstr>
      <vt:lpstr>História e Evolução dos Sistemas Operacionais</vt:lpstr>
      <vt:lpstr>Android e Ios</vt:lpstr>
      <vt:lpstr>Sistemas operacionais</vt:lpstr>
      <vt:lpstr>Sistemas operacionais</vt:lpstr>
      <vt:lpstr>Apresentação do PowerPoint</vt:lpstr>
      <vt:lpstr>Sistemas operacionais</vt:lpstr>
      <vt:lpstr>Apresentação do PowerPoint</vt:lpstr>
      <vt:lpstr>Sistemas operacionais</vt:lpstr>
      <vt:lpstr>Apresentação do PowerPoint</vt:lpstr>
      <vt:lpstr>Sistemas operacionais</vt:lpstr>
      <vt:lpstr>Sistemas operacionais</vt:lpstr>
      <vt:lpstr>Sistemas operacionais</vt:lpstr>
      <vt:lpstr>Sistemas operacionais</vt:lpstr>
      <vt:lpstr>Sistemas operacionais</vt:lpstr>
      <vt:lpstr>Classificações de Sistemas Operacionais</vt:lpstr>
      <vt:lpstr>Classificações de Sistemas Operacionais</vt:lpstr>
      <vt:lpstr>Avanços Tecnológicos em Sistemas Operacionais</vt:lpstr>
      <vt:lpstr>Exemplos de Sistemas Operacionais Populares</vt:lpstr>
      <vt:lpstr>Dúvidas?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Luis Fernando Spoljaric</dc:creator>
  <cp:lastModifiedBy>Luis Fernando Spoljaric</cp:lastModifiedBy>
  <cp:revision>2</cp:revision>
  <dcterms:created xsi:type="dcterms:W3CDTF">2025-01-27T17:54:50Z</dcterms:created>
  <dcterms:modified xsi:type="dcterms:W3CDTF">2025-01-28T11:14:57Z</dcterms:modified>
</cp:coreProperties>
</file>

<file path=docProps/thumbnail.jpeg>
</file>